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5"/>
  </p:notesMasterIdLst>
  <p:handoutMasterIdLst>
    <p:handoutMasterId r:id="rId6"/>
  </p:handoutMasterIdLst>
  <p:sldIdLst>
    <p:sldId id="452" r:id="rId2"/>
    <p:sldId id="450" r:id="rId3"/>
    <p:sldId id="45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61" d="100"/>
          <a:sy n="61" d="100"/>
        </p:scale>
        <p:origin x="28" y="296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01-07-2025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llection of electronic devices&#10;&#10;AI-generated content may be incorrect.">
            <a:extLst>
              <a:ext uri="{FF2B5EF4-FFF2-40B4-BE49-F238E27FC236}">
                <a16:creationId xmlns:a16="http://schemas.microsoft.com/office/drawing/2014/main" id="{D6DBA83F-BA24-2EEF-B354-FE861748B7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431BA2-810C-F905-3DCD-CE18C796A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80EED-AF69-6B66-E4EA-9B9E6D027C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257" y="2610941"/>
            <a:ext cx="5501425" cy="1109335"/>
          </a:xfrm>
        </p:spPr>
        <p:txBody>
          <a:bodyPr/>
          <a:lstStyle/>
          <a:p>
            <a:r>
              <a:rPr lang="da-DK" dirty="0" err="1"/>
              <a:t>PIDs</a:t>
            </a:r>
            <a:r>
              <a:rPr lang="da-DK" dirty="0"/>
              <a:t> &amp; </a:t>
            </a:r>
            <a:r>
              <a:rPr lang="da-DK" dirty="0" err="1"/>
              <a:t>university</a:t>
            </a:r>
            <a:r>
              <a:rPr lang="da-DK" dirty="0"/>
              <a:t> </a:t>
            </a:r>
            <a:r>
              <a:rPr lang="da-DK" dirty="0" err="1"/>
              <a:t>interests</a:t>
            </a:r>
            <a:endParaRPr lang="da-DK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A2B07-69A1-8FEA-C38A-540875042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2257" y="4053600"/>
            <a:ext cx="5280709" cy="899766"/>
          </a:xfrm>
        </p:spPr>
        <p:txBody>
          <a:bodyPr/>
          <a:lstStyle/>
          <a:p>
            <a:r>
              <a:rPr lang="da-DK" dirty="0"/>
              <a:t>Persistent </a:t>
            </a:r>
            <a:r>
              <a:rPr lang="da-DK" dirty="0" err="1"/>
              <a:t>Identifiers</a:t>
            </a:r>
            <a:r>
              <a:rPr lang="da-DK" dirty="0"/>
              <a:t> - DeiC Webinar 24/06/2025</a:t>
            </a:r>
          </a:p>
          <a:p>
            <a:endParaRPr lang="da-DK" dirty="0"/>
          </a:p>
          <a:p>
            <a:r>
              <a:rPr lang="da-DK" sz="1600" dirty="0"/>
              <a:t>Susanne den Boer, senior </a:t>
            </a:r>
            <a:r>
              <a:rPr lang="da-DK" sz="1600" dirty="0" err="1"/>
              <a:t>executive</a:t>
            </a:r>
            <a:r>
              <a:rPr lang="da-DK" sz="1600" dirty="0"/>
              <a:t> </a:t>
            </a:r>
            <a:r>
              <a:rPr lang="da-DK" sz="1600" dirty="0" err="1"/>
              <a:t>advisor</a:t>
            </a:r>
            <a:endParaRPr lang="da-DK" sz="1600" dirty="0"/>
          </a:p>
          <a:p>
            <a:r>
              <a:rPr lang="da-DK" sz="1600" dirty="0"/>
              <a:t>University of Copenhagen</a:t>
            </a:r>
          </a:p>
          <a:p>
            <a:r>
              <a:rPr lang="da-DK" sz="1600" dirty="0"/>
              <a:t>susanne.denboer@adm.ku.dk</a:t>
            </a:r>
          </a:p>
          <a:p>
            <a:endParaRPr lang="da-DK" dirty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5EB1E4-7FAB-8B3F-A49D-7380F796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95FB-CC23-4662-BC95-6C4057FF490E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98EA2-C4BC-5AE1-F1D7-8E91DC95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727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universities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interested</a:t>
            </a:r>
            <a:r>
              <a:rPr lang="da-DK" dirty="0"/>
              <a:t> in </a:t>
            </a:r>
            <a:r>
              <a:rPr lang="da-DK" dirty="0" err="1"/>
              <a:t>PIDs</a:t>
            </a:r>
            <a:r>
              <a:rPr lang="da-DK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54480-C453-0249-AF66-494D6C87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66" y="1423822"/>
            <a:ext cx="6763406" cy="4673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a-DK" sz="1600" b="1" dirty="0"/>
              <a:t>1. Long-Term Access / </a:t>
            </a:r>
            <a:r>
              <a:rPr lang="da-DK" sz="1600" b="1" dirty="0" err="1"/>
              <a:t>Preservation</a:t>
            </a:r>
            <a:r>
              <a:rPr lang="da-DK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err="1"/>
              <a:t>PIDs</a:t>
            </a:r>
            <a:r>
              <a:rPr lang="da-DK" sz="1600" dirty="0"/>
              <a:t> </a:t>
            </a:r>
            <a:r>
              <a:rPr lang="da-DK" sz="1600" dirty="0" err="1"/>
              <a:t>ensure</a:t>
            </a:r>
            <a:r>
              <a:rPr lang="da-DK" sz="1600" dirty="0"/>
              <a:t> research data (&amp; </a:t>
            </a:r>
            <a:r>
              <a:rPr lang="da-DK" sz="1600" dirty="0" err="1"/>
              <a:t>other</a:t>
            </a:r>
            <a:r>
              <a:rPr lang="da-DK" sz="1600" dirty="0"/>
              <a:t> outputs) </a:t>
            </a:r>
            <a:r>
              <a:rPr lang="da-DK" sz="1600" dirty="0" err="1"/>
              <a:t>remain</a:t>
            </a:r>
            <a:r>
              <a:rPr lang="da-DK" sz="1600" dirty="0"/>
              <a:t> </a:t>
            </a:r>
            <a:r>
              <a:rPr lang="da-DK" sz="1600" dirty="0" err="1"/>
              <a:t>accessible</a:t>
            </a:r>
            <a:r>
              <a:rPr lang="da-DK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/>
              <a:t>= Research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verified</a:t>
            </a:r>
            <a:r>
              <a:rPr lang="da-DK" sz="1600" dirty="0"/>
              <a:t>. Researchers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respond</a:t>
            </a:r>
            <a:r>
              <a:rPr lang="da-DK" sz="1600" dirty="0"/>
              <a:t> to </a:t>
            </a:r>
            <a:r>
              <a:rPr lang="da-DK" sz="1600" dirty="0" err="1"/>
              <a:t>enquiries</a:t>
            </a: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endParaRPr lang="da-DK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/>
              <a:t>2.</a:t>
            </a:r>
            <a:r>
              <a:rPr lang="da-DK" sz="1600" dirty="0"/>
              <a:t> </a:t>
            </a:r>
            <a:r>
              <a:rPr lang="da-DK" sz="1600" b="1" dirty="0"/>
              <a:t>Improved Research Visibility and Impact:</a:t>
            </a:r>
            <a:r>
              <a:rPr lang="da-DK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err="1"/>
              <a:t>PIDs</a:t>
            </a:r>
            <a:r>
              <a:rPr lang="da-DK" sz="1600" dirty="0"/>
              <a:t> </a:t>
            </a:r>
            <a:r>
              <a:rPr lang="da-DK" sz="1600" dirty="0" err="1"/>
              <a:t>ensure</a:t>
            </a:r>
            <a:r>
              <a:rPr lang="da-DK" sz="1600" dirty="0"/>
              <a:t> </a:t>
            </a:r>
            <a:r>
              <a:rPr lang="da-DK" sz="1600" dirty="0" err="1"/>
              <a:t>discoverable</a:t>
            </a:r>
            <a:r>
              <a:rPr lang="da-DK" sz="1600" dirty="0"/>
              <a:t>, citable, </a:t>
            </a:r>
            <a:r>
              <a:rPr lang="da-DK" sz="1600" dirty="0" err="1"/>
              <a:t>trackable</a:t>
            </a:r>
            <a:r>
              <a:rPr lang="da-DK" sz="1600" dirty="0"/>
              <a:t> researchers and output = = </a:t>
            </a:r>
            <a:r>
              <a:rPr lang="da-DK" sz="1600" dirty="0" err="1"/>
              <a:t>Increased</a:t>
            </a:r>
            <a:r>
              <a:rPr lang="da-DK" sz="1600" dirty="0"/>
              <a:t> global </a:t>
            </a:r>
            <a:r>
              <a:rPr lang="da-DK" sz="1600" dirty="0" err="1"/>
              <a:t>exposure</a:t>
            </a:r>
            <a:r>
              <a:rPr lang="da-DK" sz="1600" dirty="0"/>
              <a:t>. Boost to  </a:t>
            </a:r>
            <a:r>
              <a:rPr lang="da-DK" sz="1600" dirty="0" err="1"/>
              <a:t>institutional</a:t>
            </a:r>
            <a:r>
              <a:rPr lang="da-DK" sz="1600" dirty="0"/>
              <a:t> reputation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/>
              <a:t>3. </a:t>
            </a:r>
            <a:r>
              <a:rPr lang="da-DK" sz="1600" b="1" dirty="0" err="1"/>
              <a:t>Institutional</a:t>
            </a:r>
            <a:r>
              <a:rPr lang="da-DK" sz="1600" b="1" dirty="0"/>
              <a:t> </a:t>
            </a:r>
            <a:r>
              <a:rPr lang="da-DK" sz="1600" b="1" dirty="0" err="1"/>
              <a:t>Cohesion</a:t>
            </a:r>
            <a:r>
              <a:rPr lang="da-DK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err="1"/>
              <a:t>PIDs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link research outputs together in </a:t>
            </a:r>
            <a:r>
              <a:rPr lang="da-DK" sz="1600" dirty="0" err="1"/>
              <a:t>one</a:t>
            </a:r>
            <a:r>
              <a:rPr lang="da-DK" sz="1600" dirty="0"/>
              <a:t> </a:t>
            </a:r>
            <a:r>
              <a:rPr lang="da-DK" sz="1600" dirty="0" err="1"/>
              <a:t>place</a:t>
            </a: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/>
              <a:t>= </a:t>
            </a:r>
            <a:r>
              <a:rPr lang="da-DK" sz="1600" dirty="0" err="1"/>
              <a:t>Better</a:t>
            </a:r>
            <a:r>
              <a:rPr lang="da-DK" sz="1600" dirty="0"/>
              <a:t> overview of research output 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/>
              <a:t>4. Accurate Attribution and Disambiguation:</a:t>
            </a:r>
            <a:r>
              <a:rPr lang="da-DK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err="1"/>
              <a:t>ORCIDs</a:t>
            </a:r>
            <a:r>
              <a:rPr lang="da-DK" sz="1600" dirty="0"/>
              <a:t> </a:t>
            </a:r>
            <a:r>
              <a:rPr lang="da-DK" sz="1600" dirty="0" err="1"/>
              <a:t>distinguish</a:t>
            </a:r>
            <a:r>
              <a:rPr lang="da-DK" sz="1600" dirty="0"/>
              <a:t> researchers </a:t>
            </a:r>
            <a:r>
              <a:rPr lang="da-DK" sz="1600" dirty="0" err="1"/>
              <a:t>across</a:t>
            </a:r>
            <a:r>
              <a:rPr lang="da-DK" sz="1600" dirty="0"/>
              <a:t> careers and </a:t>
            </a:r>
            <a:r>
              <a:rPr lang="da-DK" sz="1600" dirty="0" err="1"/>
              <a:t>affiliations</a:t>
            </a: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/>
              <a:t>= </a:t>
            </a:r>
            <a:r>
              <a:rPr lang="da-DK" sz="1600" dirty="0" err="1"/>
              <a:t>Better</a:t>
            </a:r>
            <a:r>
              <a:rPr lang="da-DK" sz="1600" dirty="0"/>
              <a:t> attribution of research </a:t>
            </a:r>
            <a:r>
              <a:rPr lang="da-DK" sz="1600" dirty="0" err="1"/>
              <a:t>contributions</a:t>
            </a:r>
            <a:r>
              <a:rPr lang="da-DK" sz="16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/>
              <a:t>5. </a:t>
            </a:r>
            <a:r>
              <a:rPr lang="da-DK" sz="1600" b="1" dirty="0" err="1"/>
              <a:t>Improving</a:t>
            </a:r>
            <a:r>
              <a:rPr lang="da-DK" sz="1600" b="1" dirty="0"/>
              <a:t> research project </a:t>
            </a:r>
            <a:r>
              <a:rPr lang="da-DK" sz="1600" b="1" dirty="0" err="1"/>
              <a:t>administation</a:t>
            </a:r>
            <a:r>
              <a:rPr lang="da-DK" sz="1600" b="1" dirty="0"/>
              <a:t> :</a:t>
            </a:r>
            <a:r>
              <a:rPr lang="da-DK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err="1"/>
              <a:t>PIDs</a:t>
            </a:r>
            <a:r>
              <a:rPr lang="da-DK" sz="1600" dirty="0"/>
              <a:t> </a:t>
            </a:r>
            <a:r>
              <a:rPr lang="da-DK" sz="1600" b="1" u="sng" dirty="0" err="1"/>
              <a:t>can</a:t>
            </a:r>
            <a:r>
              <a:rPr lang="da-DK" sz="1600" dirty="0"/>
              <a:t> support research </a:t>
            </a:r>
            <a:r>
              <a:rPr lang="da-DK" sz="1600" dirty="0" err="1"/>
              <a:t>project</a:t>
            </a:r>
            <a:r>
              <a:rPr lang="da-DK" sz="1600" dirty="0"/>
              <a:t> management </a:t>
            </a:r>
            <a:r>
              <a:rPr lang="da-DK" sz="1600" dirty="0" err="1"/>
              <a:t>across</a:t>
            </a:r>
            <a:r>
              <a:rPr lang="da-DK" sz="1600" dirty="0"/>
              <a:t> systems, </a:t>
            </a:r>
            <a:r>
              <a:rPr lang="da-DK" sz="1600" dirty="0" err="1"/>
              <a:t>including</a:t>
            </a:r>
            <a:r>
              <a:rPr lang="da-DK" sz="1600" dirty="0"/>
              <a:t>  researchers (ORCID), </a:t>
            </a:r>
            <a:r>
              <a:rPr lang="da-DK" sz="1600" dirty="0" err="1"/>
              <a:t>grants</a:t>
            </a:r>
            <a:r>
              <a:rPr lang="da-DK" sz="1600" dirty="0"/>
              <a:t> (grant </a:t>
            </a:r>
            <a:r>
              <a:rPr lang="da-DK" sz="1600" dirty="0" err="1"/>
              <a:t>IDs</a:t>
            </a:r>
            <a:r>
              <a:rPr lang="da-DK" sz="1600" dirty="0"/>
              <a:t>), </a:t>
            </a:r>
            <a:r>
              <a:rPr lang="da-DK" sz="1600" dirty="0" err="1"/>
              <a:t>collaboration</a:t>
            </a:r>
            <a:r>
              <a:rPr lang="da-DK" sz="1600" dirty="0"/>
              <a:t> partners (ROR), </a:t>
            </a:r>
            <a:r>
              <a:rPr lang="da-DK" sz="1600" dirty="0" err="1"/>
              <a:t>physical</a:t>
            </a:r>
            <a:r>
              <a:rPr lang="da-DK" sz="1600" dirty="0"/>
              <a:t> samples (IGSN), data </a:t>
            </a:r>
            <a:r>
              <a:rPr lang="da-DK" sz="1600" dirty="0" err="1"/>
              <a:t>collections</a:t>
            </a:r>
            <a:r>
              <a:rPr lang="da-DK" sz="1600" dirty="0"/>
              <a:t> (DOI), research </a:t>
            </a:r>
            <a:r>
              <a:rPr lang="da-DK" sz="1600" dirty="0" err="1"/>
              <a:t>equipment</a:t>
            </a:r>
            <a:r>
              <a:rPr lang="da-DK" sz="1600" dirty="0"/>
              <a:t> (DOI), to </a:t>
            </a:r>
            <a:r>
              <a:rPr lang="da-DK" sz="1600" dirty="0" err="1"/>
              <a:t>publications</a:t>
            </a:r>
            <a:r>
              <a:rPr lang="da-DK" sz="1600" dirty="0"/>
              <a:t> (</a:t>
            </a:r>
            <a:r>
              <a:rPr lang="da-DK" sz="1600" dirty="0" err="1"/>
              <a:t>DOIs</a:t>
            </a:r>
            <a:r>
              <a:rPr lang="da-DK" sz="1600" dirty="0"/>
              <a:t>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/>
              <a:t>= More efficient research </a:t>
            </a:r>
            <a:r>
              <a:rPr lang="da-DK" sz="1600" dirty="0" err="1"/>
              <a:t>project</a:t>
            </a:r>
            <a:r>
              <a:rPr lang="da-DK" sz="1600" dirty="0"/>
              <a:t> administration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D22D-F364-4E9E-AF9D-75D698CDD634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B2C49-11E3-991B-D855-F7D9D9BE1299}"/>
              </a:ext>
            </a:extLst>
          </p:cNvPr>
          <p:cNvSpPr txBox="1"/>
          <p:nvPr/>
        </p:nvSpPr>
        <p:spPr>
          <a:xfrm>
            <a:off x="8609681" y="1362127"/>
            <a:ext cx="3413234" cy="4924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spc="60" dirty="0">
                <a:cs typeface="Microsoft New Tai Lue" panose="020B0502040204020203" pitchFamily="34" charset="0"/>
              </a:rPr>
              <a:t>Reflected in: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1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DK Code of Conduct for RI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DK FAIR strategy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UCPH RDM Policy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UCPH (DeiC) Dataverse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UCPH/DK(?) Metadata catalogue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NIS2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cs typeface="Microsoft New Tai Lue" panose="020B0502040204020203" pitchFamily="34" charset="0"/>
              </a:rPr>
              <a:t>Strong recommendation for ORCIDs at UCPH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600" spc="60" dirty="0">
              <a:cs typeface="Microsoft New Tai Lue" panose="020B0502040204020203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solidFill>
                  <a:srgbClr val="FF0000"/>
                </a:solidFill>
                <a:cs typeface="Microsoft New Tai Lue" panose="020B0502040204020203" pitchFamily="34" charset="0"/>
              </a:rPr>
              <a:t>No current practice!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solidFill>
                  <a:srgbClr val="FF0000"/>
                </a:solidFill>
                <a:cs typeface="Microsoft New Tai Lue" panose="020B0502040204020203" pitchFamily="34" charset="0"/>
              </a:rPr>
              <a:t>Many standalone systems!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spc="60" dirty="0">
                <a:solidFill>
                  <a:srgbClr val="FF0000"/>
                </a:solidFill>
                <a:cs typeface="Microsoft New Tai Lue" panose="020B0502040204020203" pitchFamily="34" charset="0"/>
              </a:rPr>
              <a:t>What about at other universities?</a:t>
            </a:r>
          </a:p>
        </p:txBody>
      </p:sp>
      <p:pic>
        <p:nvPicPr>
          <p:cNvPr id="11" name="Picture 10" descr="A key to a server&#10;&#10;AI-generated content may be incorrect.">
            <a:extLst>
              <a:ext uri="{FF2B5EF4-FFF2-40B4-BE49-F238E27FC236}">
                <a16:creationId xmlns:a16="http://schemas.microsoft.com/office/drawing/2014/main" id="{C195895C-E7C1-7014-028D-1E27C02CF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36" y="1484313"/>
            <a:ext cx="618865" cy="618865"/>
          </a:xfrm>
          <a:prstGeom prst="rect">
            <a:avLst/>
          </a:prstGeom>
        </p:spPr>
      </p:pic>
      <p:pic>
        <p:nvPicPr>
          <p:cNvPr id="13" name="Picture 12" descr="A blue and white logo with a magnifying glass&#10;&#10;AI-generated content may be incorrect.">
            <a:extLst>
              <a:ext uri="{FF2B5EF4-FFF2-40B4-BE49-F238E27FC236}">
                <a16:creationId xmlns:a16="http://schemas.microsoft.com/office/drawing/2014/main" id="{6923AB24-7F42-BCBB-F613-6C8BDB6ED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91" y="2402289"/>
            <a:ext cx="725555" cy="725555"/>
          </a:xfrm>
          <a:prstGeom prst="rect">
            <a:avLst/>
          </a:prstGeom>
        </p:spPr>
      </p:pic>
      <p:pic>
        <p:nvPicPr>
          <p:cNvPr id="17" name="Picture 16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7689A130-910A-EB73-5532-3AA2D8B84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04" y="3429000"/>
            <a:ext cx="630128" cy="630128"/>
          </a:xfrm>
          <a:prstGeom prst="rect">
            <a:avLst/>
          </a:prstGeom>
        </p:spPr>
      </p:pic>
      <p:pic>
        <p:nvPicPr>
          <p:cNvPr id="19" name="Picture 18" descr="A black and white icon with two hands pointing at a person's head&#10;&#10;AI-generated content may be incorrect.">
            <a:extLst>
              <a:ext uri="{FF2B5EF4-FFF2-40B4-BE49-F238E27FC236}">
                <a16:creationId xmlns:a16="http://schemas.microsoft.com/office/drawing/2014/main" id="{BE079961-E69E-0A0F-59A9-55089CB100D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552" y="4282025"/>
            <a:ext cx="837432" cy="837432"/>
          </a:xfrm>
          <a:prstGeom prst="rect">
            <a:avLst/>
          </a:prstGeom>
        </p:spPr>
      </p:pic>
      <p:pic>
        <p:nvPicPr>
          <p:cNvPr id="21" name="Picture 20" descr="A close-up of a diagram&#10;&#10;AI-generated content may be incorrect.">
            <a:extLst>
              <a:ext uri="{FF2B5EF4-FFF2-40B4-BE49-F238E27FC236}">
                <a16:creationId xmlns:a16="http://schemas.microsoft.com/office/drawing/2014/main" id="{06107FFC-6C7C-9874-624D-EE84252C0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000" t="4734" r="26896" b="14464"/>
          <a:stretch>
            <a:fillRect/>
          </a:stretch>
        </p:blipFill>
        <p:spPr>
          <a:xfrm>
            <a:off x="327358" y="5336742"/>
            <a:ext cx="699820" cy="703589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BC1ABAE6-F1F8-010D-BF28-D7117AC8673A}"/>
              </a:ext>
            </a:extLst>
          </p:cNvPr>
          <p:cNvSpPr/>
          <p:nvPr/>
        </p:nvSpPr>
        <p:spPr>
          <a:xfrm>
            <a:off x="8222126" y="1435498"/>
            <a:ext cx="166428" cy="1808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EC51-6827-0A95-9069-3A4FBDA7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8BA2-BEB7-141C-14E6-D43B8FA0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25" y="1652423"/>
            <a:ext cx="11012488" cy="467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dirty="0"/>
              <a:t>PIDs help universities to be compliant to stakeholder requirements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PIDs can positively contribute to universities’ “reputation”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PIDs can make research admin more efficient and reporting easier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But no consolidated focus on PIDs yet at UCPH </a:t>
            </a:r>
            <a:r>
              <a:rPr lang="en-GB" sz="1800" dirty="0">
                <a:sym typeface="Wingdings" panose="05000000000000000000" pitchFamily="2" charset="2"/>
              </a:rPr>
              <a:t>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PID policies could be a good idea! National alignment is a plus!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Policy elements? (with inspiration from the ARDC)</a:t>
            </a:r>
          </a:p>
          <a:p>
            <a:pPr lvl="0">
              <a:spcBef>
                <a:spcPts val="0"/>
              </a:spcBef>
            </a:pPr>
            <a:r>
              <a:rPr lang="da-DK" sz="1800" dirty="0" err="1"/>
              <a:t>Require</a:t>
            </a:r>
            <a:r>
              <a:rPr lang="da-DK" sz="1800" dirty="0"/>
              <a:t>/Promote researchers to register and maintain an </a:t>
            </a:r>
            <a:r>
              <a:rPr lang="da-DK" sz="1800" b="1" dirty="0"/>
              <a:t>ORCID</a:t>
            </a:r>
            <a:r>
              <a:rPr lang="da-DK" sz="1800" dirty="0"/>
              <a:t>.</a:t>
            </a:r>
          </a:p>
          <a:p>
            <a:pPr lvl="0">
              <a:spcBef>
                <a:spcPts val="0"/>
              </a:spcBef>
            </a:pPr>
            <a:r>
              <a:rPr lang="da-DK" sz="1800" dirty="0" err="1"/>
              <a:t>Assign</a:t>
            </a:r>
            <a:r>
              <a:rPr lang="da-DK" sz="1800" dirty="0"/>
              <a:t> </a:t>
            </a:r>
            <a:r>
              <a:rPr lang="da-DK" sz="1800" b="1" dirty="0"/>
              <a:t>DOI</a:t>
            </a:r>
            <a:r>
              <a:rPr lang="da-DK" sz="1800" dirty="0"/>
              <a:t> to </a:t>
            </a:r>
            <a:r>
              <a:rPr lang="da-DK" sz="1800" dirty="0" err="1"/>
              <a:t>published</a:t>
            </a:r>
            <a:r>
              <a:rPr lang="da-DK" sz="1800" dirty="0"/>
              <a:t> research outputs.</a:t>
            </a:r>
          </a:p>
          <a:p>
            <a:pPr lvl="0">
              <a:spcBef>
                <a:spcPts val="0"/>
              </a:spcBef>
            </a:pPr>
            <a:r>
              <a:rPr lang="da-DK" sz="1800" dirty="0"/>
              <a:t>Adopt </a:t>
            </a:r>
            <a:r>
              <a:rPr lang="da-DK" sz="1800" b="1" dirty="0"/>
              <a:t>ROR </a:t>
            </a:r>
            <a:r>
              <a:rPr lang="da-DK" sz="1800" dirty="0"/>
              <a:t>to standardize </a:t>
            </a:r>
            <a:r>
              <a:rPr lang="da-DK" sz="1800" dirty="0" err="1"/>
              <a:t>institutional</a:t>
            </a:r>
            <a:r>
              <a:rPr lang="da-DK" sz="1800" dirty="0"/>
              <a:t> </a:t>
            </a:r>
            <a:r>
              <a:rPr lang="da-DK" sz="1800" dirty="0" err="1"/>
              <a:t>affiliation</a:t>
            </a:r>
            <a:r>
              <a:rPr lang="da-DK" sz="1800" dirty="0"/>
              <a:t>, </a:t>
            </a:r>
            <a:r>
              <a:rPr lang="da-DK" sz="1800" dirty="0" err="1"/>
              <a:t>funders</a:t>
            </a:r>
            <a:r>
              <a:rPr lang="da-DK" sz="1800" dirty="0"/>
              <a:t>.</a:t>
            </a:r>
          </a:p>
          <a:p>
            <a:pPr lvl="0">
              <a:spcBef>
                <a:spcPts val="0"/>
              </a:spcBef>
            </a:pPr>
            <a:r>
              <a:rPr lang="da-DK" sz="1800" dirty="0" err="1"/>
              <a:t>Use</a:t>
            </a:r>
            <a:r>
              <a:rPr lang="da-DK" sz="1800" dirty="0"/>
              <a:t> </a:t>
            </a:r>
            <a:r>
              <a:rPr lang="da-DK" sz="1800" b="1" dirty="0"/>
              <a:t>IGSN</a:t>
            </a:r>
            <a:r>
              <a:rPr lang="da-DK" sz="1800" dirty="0"/>
              <a:t> for </a:t>
            </a:r>
            <a:r>
              <a:rPr lang="da-DK" sz="1800" dirty="0" err="1"/>
              <a:t>identifying</a:t>
            </a:r>
            <a:r>
              <a:rPr lang="da-DK" sz="1800" dirty="0"/>
              <a:t> </a:t>
            </a:r>
            <a:r>
              <a:rPr lang="da-DK" sz="1800" dirty="0" err="1"/>
              <a:t>physical</a:t>
            </a:r>
            <a:r>
              <a:rPr lang="da-DK" sz="1800" dirty="0"/>
              <a:t> samples</a:t>
            </a:r>
          </a:p>
          <a:p>
            <a:pPr lvl="0">
              <a:spcBef>
                <a:spcPts val="0"/>
              </a:spcBef>
            </a:pPr>
            <a:r>
              <a:rPr lang="da-DK" sz="1800" dirty="0" err="1"/>
              <a:t>Create</a:t>
            </a:r>
            <a:r>
              <a:rPr lang="da-DK" sz="1800" dirty="0"/>
              <a:t> </a:t>
            </a:r>
            <a:r>
              <a:rPr lang="da-DK" sz="1800" dirty="0" err="1"/>
              <a:t>rich</a:t>
            </a:r>
            <a:r>
              <a:rPr lang="da-DK" sz="1800" dirty="0"/>
              <a:t> metadata </a:t>
            </a:r>
            <a:r>
              <a:rPr lang="da-DK" sz="1800" dirty="0" err="1"/>
              <a:t>when</a:t>
            </a:r>
            <a:r>
              <a:rPr lang="da-DK" sz="1800" dirty="0"/>
              <a:t> minting </a:t>
            </a:r>
            <a:r>
              <a:rPr lang="da-DK" sz="1800" dirty="0" err="1"/>
              <a:t>DOIs</a:t>
            </a:r>
            <a:endParaRPr lang="da-DK" sz="1800" dirty="0"/>
          </a:p>
          <a:p>
            <a:pPr lvl="0">
              <a:spcBef>
                <a:spcPts val="0"/>
              </a:spcBef>
            </a:pPr>
            <a:r>
              <a:rPr lang="da-DK" sz="1800" dirty="0" err="1"/>
              <a:t>Ensure</a:t>
            </a:r>
            <a:r>
              <a:rPr lang="da-DK" sz="1800" dirty="0"/>
              <a:t> integration of </a:t>
            </a:r>
            <a:r>
              <a:rPr lang="da-DK" sz="1800" b="1" dirty="0"/>
              <a:t>PIDs</a:t>
            </a:r>
            <a:r>
              <a:rPr lang="da-DK" sz="1800" dirty="0"/>
              <a:t> in all relevant research systems (</a:t>
            </a:r>
            <a:r>
              <a:rPr lang="da-DK" sz="1800" dirty="0" err="1">
                <a:solidFill>
                  <a:schemeClr val="accent1"/>
                </a:solidFill>
              </a:rPr>
              <a:t>Dataverse</a:t>
            </a:r>
            <a:r>
              <a:rPr lang="da-DK" sz="1800" dirty="0">
                <a:solidFill>
                  <a:schemeClr val="accent1"/>
                </a:solidFill>
              </a:rPr>
              <a:t>/</a:t>
            </a:r>
            <a:r>
              <a:rPr lang="da-DK" sz="1800" dirty="0" err="1">
                <a:solidFill>
                  <a:schemeClr val="accent1"/>
                </a:solidFill>
              </a:rPr>
              <a:t>local</a:t>
            </a:r>
            <a:r>
              <a:rPr lang="da-DK" sz="1800" dirty="0">
                <a:solidFill>
                  <a:schemeClr val="accent1"/>
                </a:solidFill>
              </a:rPr>
              <a:t> data </a:t>
            </a:r>
            <a:r>
              <a:rPr lang="da-DK" sz="1800" dirty="0" err="1">
                <a:solidFill>
                  <a:schemeClr val="accent1"/>
                </a:solidFill>
              </a:rPr>
              <a:t>repository</a:t>
            </a:r>
            <a:r>
              <a:rPr lang="da-DK" sz="1800" dirty="0"/>
              <a:t>, </a:t>
            </a:r>
            <a:r>
              <a:rPr lang="da-DK" sz="1800" dirty="0">
                <a:solidFill>
                  <a:schemeClr val="accent1"/>
                </a:solidFill>
              </a:rPr>
              <a:t>Pure Research Portal</a:t>
            </a:r>
            <a:r>
              <a:rPr lang="da-DK" sz="1800" dirty="0"/>
              <a:t>, </a:t>
            </a:r>
            <a:r>
              <a:rPr lang="da-DK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Digital DM/DMP Tools</a:t>
            </a:r>
            <a:r>
              <a:rPr lang="da-DK" sz="1800" dirty="0"/>
              <a:t>, Funding management systems?, HR systems?)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820FB-ABBB-B53E-8726-CC885ACE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01-07-2025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85053-183E-F094-0650-4E934CAE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560948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AEE4A4263B049BC7D336A70AA059B" ma:contentTypeVersion="15" ma:contentTypeDescription="Opret et nyt dokument." ma:contentTypeScope="" ma:versionID="4b6056c0f9802a7f423eab43d11564cf">
  <xsd:schema xmlns:xsd="http://www.w3.org/2001/XMLSchema" xmlns:xs="http://www.w3.org/2001/XMLSchema" xmlns:p="http://schemas.microsoft.com/office/2006/metadata/properties" xmlns:ns2="42c72ecc-fec4-49a1-876e-f8dbf0f8e8b2" xmlns:ns3="63ca3341-319e-44e9-a9ee-fdf69a180326" targetNamespace="http://schemas.microsoft.com/office/2006/metadata/properties" ma:root="true" ma:fieldsID="316c0b122e649b47db851a8095189f0f" ns2:_="" ns3:_="">
    <xsd:import namespace="42c72ecc-fec4-49a1-876e-f8dbf0f8e8b2"/>
    <xsd:import namespace="63ca3341-319e-44e9-a9ee-fdf69a1803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72ecc-fec4-49a1-876e-f8dbf0f8e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b2102423-6c9a-45d0-aa71-0069027d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a3341-319e-44e9-a9ee-fdf69a1803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31c30c-6bb7-433d-887b-3fd3ec46ad22}" ma:internalName="TaxCatchAll" ma:showField="CatchAllData" ma:web="63ca3341-319e-44e9-a9ee-fdf69a18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ca3341-319e-44e9-a9ee-fdf69a180326" xsi:nil="true"/>
    <lcf76f155ced4ddcb4097134ff3c332f xmlns="42c72ecc-fec4-49a1-876e-f8dbf0f8e8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9043EC-B869-4B7E-8BEB-365CACBCE3BC}"/>
</file>

<file path=customXml/itemProps2.xml><?xml version="1.0" encoding="utf-8"?>
<ds:datastoreItem xmlns:ds="http://schemas.openxmlformats.org/officeDocument/2006/customXml" ds:itemID="{D6F060F0-34A6-4D28-9206-6C631BC8F3FB}"/>
</file>

<file path=customXml/itemProps3.xml><?xml version="1.0" encoding="utf-8"?>
<ds:datastoreItem xmlns:ds="http://schemas.openxmlformats.org/officeDocument/2006/customXml" ds:itemID="{02474010-AE32-48BC-B636-1FCD00A0F61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</TotalTime>
  <Words>374</Words>
  <Application>Microsoft Office PowerPoint</Application>
  <PresentationFormat>Widescreen</PresentationFormat>
  <Paragraphs>70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0" baseType="lpstr">
      <vt:lpstr>Arial</vt:lpstr>
      <vt:lpstr>Calibri</vt:lpstr>
      <vt:lpstr>Microsoft New Tai Lue</vt:lpstr>
      <vt:lpstr>Open Sans Extrabold</vt:lpstr>
      <vt:lpstr>Times New Roman</vt:lpstr>
      <vt:lpstr>Wingdings</vt:lpstr>
      <vt:lpstr>Brugerdefineret design</vt:lpstr>
      <vt:lpstr>PowerPoint-præsentation</vt:lpstr>
      <vt:lpstr>Why would universities be interested in PIDs?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den Boer</dc:creator>
  <cp:lastModifiedBy>Anna Mette Morthorst</cp:lastModifiedBy>
  <cp:revision>3</cp:revision>
  <dcterms:created xsi:type="dcterms:W3CDTF">2025-06-24T07:40:34Z</dcterms:created>
  <dcterms:modified xsi:type="dcterms:W3CDTF">2025-07-01T11:30:47Z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0x010100810AEE4A4263B049BC7D336A70AA059B</vt:lpwstr>
  </property>
</Properties>
</file>